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1"/>
  </p:notesMasterIdLst>
  <p:handoutMasterIdLst>
    <p:handoutMasterId r:id="rId12"/>
  </p:handoutMasterIdLst>
  <p:sldIdLst>
    <p:sldId id="531" r:id="rId2"/>
    <p:sldId id="289" r:id="rId3"/>
    <p:sldId id="292" r:id="rId4"/>
    <p:sldId id="294" r:id="rId5"/>
    <p:sldId id="298" r:id="rId6"/>
    <p:sldId id="532" r:id="rId7"/>
    <p:sldId id="302" r:id="rId8"/>
    <p:sldId id="533" r:id="rId9"/>
    <p:sldId id="301" r:id="rId10"/>
  </p:sldIdLst>
  <p:sldSz cx="12192000" cy="6858000"/>
  <p:notesSz cx="6858000" cy="9144000"/>
  <p:embeddedFontLst>
    <p:embeddedFont>
      <p:font typeface="Aharoni" panose="02010803020104030203" pitchFamily="2" charset="-79"/>
      <p:bold r:id="rId13"/>
    </p:embeddedFont>
    <p:embeddedFont>
      <p:font typeface="Montserrat" panose="00000500000000000000" pitchFamily="2" charset="0"/>
      <p:regular r:id="rId14"/>
      <p:bold r:id="rId15"/>
      <p:italic r:id="rId16"/>
      <p:boldItalic r:id="rId17"/>
    </p:embeddedFont>
    <p:embeddedFont>
      <p:font typeface="Montserrat Medium" panose="00000600000000000000" pitchFamily="2" charset="0"/>
      <p:regular r:id="rId18"/>
      <p:italic r:id="rId19"/>
    </p:embeddedFont>
    <p:embeddedFont>
      <p:font typeface="Open Sans" panose="020B0606030504020204" pitchFamily="34" charset="0"/>
      <p:regular r:id="rId20"/>
      <p:bold r:id="rId21"/>
      <p:italic r:id="rId22"/>
      <p:boldItalic r:id="rId23"/>
    </p:embeddedFont>
    <p:embeddedFont>
      <p:font typeface="Plus Jakarta Sans" panose="020B0604020202020204" charset="0"/>
      <p:regular r:id="rId24"/>
      <p:bold r:id="rId25"/>
      <p:italic r:id="rId26"/>
      <p:boldItalic r:id="rId27"/>
    </p:embeddedFont>
    <p:embeddedFont>
      <p:font typeface="Poppins SemiBold" panose="00000700000000000000" pitchFamily="2"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custDataLst>
    <p:tags r:id="rId3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1"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21" Type="http://schemas.openxmlformats.org/officeDocument/2006/relationships/font" Target="fonts/font9.fntdata"/><Relationship Id="rId34" Type="http://schemas.openxmlformats.org/officeDocument/2006/relationships/font" Target="fonts/font22.fntdata"/><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2.fntdata"/><Relationship Id="rId32" Type="http://schemas.openxmlformats.org/officeDocument/2006/relationships/font" Target="fonts/font20.fntdata"/><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tags" Target="tags/tag1.xml"/><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25-09-2025</a:t>
            </a:fld>
            <a:endParaRPr lang="en-IN" dirty="0"/>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dirty="0"/>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dirty="0">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dirty="0">
                <a:solidFill>
                  <a:srgbClr val="7F7F7F"/>
                </a:solidFill>
                <a:latin typeface="Open Sans"/>
                <a:ea typeface="Open Sans"/>
                <a:cs typeface="Open Sans"/>
                <a:sym typeface="Open Sans"/>
              </a:rPr>
              <a:t>Dept EECE, GST Bengaluru</a:t>
            </a:r>
            <a:endParaRPr sz="1800" b="0" i="0" u="none" strike="noStrike" cap="none" dirty="0">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dirty="0"/>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dirty="0">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dirty="0">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3856219"/>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dirty="0">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504626"/>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SOMANATH K        </a:t>
            </a:r>
            <a:endParaRPr lang="en-US" sz="1400" b="1" i="0" u="none" strike="noStrike" cap="none" dirty="0">
              <a:solidFill>
                <a:schemeClr val="dk1"/>
              </a:solidFill>
              <a:latin typeface="Montserrat Medium"/>
              <a:ea typeface="Arial"/>
              <a:cs typeface="Arial"/>
              <a:sym typeface="Montserrat Medium"/>
            </a:endParaRPr>
          </a:p>
          <a:p>
            <a:pPr marL="285750" indent="-285750">
              <a:buSzPts val="1400"/>
              <a:buFont typeface="Arial" panose="020B0604020202020204" pitchFamily="34" charset="0"/>
              <a:buChar char="•"/>
            </a:pPr>
            <a:r>
              <a:rPr lang="en-US" b="1" dirty="0">
                <a:solidFill>
                  <a:schemeClr val="dk1"/>
                </a:solidFill>
                <a:latin typeface="Montserrat Medium"/>
                <a:sym typeface="Montserrat Medium"/>
              </a:rPr>
              <a:t>C BHAVANI SHANKAR</a:t>
            </a:r>
            <a:endParaRPr lang="en-US" sz="1400" b="1" i="0" u="none" strike="noStrike" cap="none" dirty="0">
              <a:solidFill>
                <a:schemeClr val="dk1"/>
              </a:solidFill>
              <a:latin typeface="Arial"/>
              <a:ea typeface="Arial"/>
              <a:cs typeface="Arial"/>
              <a:sym typeface="Arial"/>
            </a:endParaRP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IN" sz="1400" b="1" i="0" u="none" strike="noStrike" cap="none" dirty="0">
                <a:solidFill>
                  <a:schemeClr val="dk1"/>
                </a:solidFill>
                <a:latin typeface="Arial"/>
                <a:ea typeface="Arial"/>
                <a:cs typeface="Arial"/>
                <a:sym typeface="Arial"/>
              </a:rPr>
              <a:t>SAITEJA K</a:t>
            </a: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11695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marL="285750" lvl="0" indent="-285750" algn="ctr">
              <a:buSzPts val="1400"/>
              <a:buFont typeface="Arial" panose="020B0604020202020204" pitchFamily="34" charset="0"/>
              <a:buChar char="•"/>
            </a:pPr>
            <a:r>
              <a:rPr lang="en-IN" dirty="0"/>
              <a:t>Dr. T Nagarjuna</a:t>
            </a:r>
            <a:endParaRPr lang="en-US" sz="1400" b="1" i="0" u="none" strike="noStrike" cap="none" dirty="0">
              <a:solidFill>
                <a:schemeClr val="dk1"/>
              </a:solidFill>
              <a:latin typeface="Montserrat Medium"/>
              <a:ea typeface="Arial"/>
              <a:cs typeface="Arial"/>
              <a:sym typeface="Montserrat Medium"/>
            </a:endParaRP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285750" indent="-285750" algn="ctr">
              <a:buSzPts val="1400"/>
              <a:buFont typeface="Arial" panose="020B0604020202020204" pitchFamily="34" charset="0"/>
              <a:buChar char="•"/>
            </a:pPr>
            <a:r>
              <a:rPr lang="en-US" dirty="0">
                <a:solidFill>
                  <a:schemeClr val="dk1"/>
                </a:solidFill>
                <a:latin typeface="Montserrat Medium"/>
                <a:sym typeface="Montserrat Medium"/>
              </a:rPr>
              <a:t>Dr. Kshitij Shakya </a:t>
            </a:r>
            <a:endParaRPr lang="en-US" dirty="0">
              <a:solidFill>
                <a:schemeClr val="dk1"/>
              </a:solidFill>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400" b="1" i="0" u="none" strike="noStrike" cap="none" dirty="0">
                <a:solidFill>
                  <a:schemeClr val="dk1"/>
                </a:solidFill>
                <a:latin typeface="Montserrat Medium"/>
                <a:ea typeface="Arial"/>
                <a:cs typeface="Arial"/>
                <a:sym typeface="Montserrat Medium"/>
              </a:rPr>
              <a:t> </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4092874" y="264014"/>
            <a:ext cx="4005016"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Title of the Project</a:t>
            </a: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9812887" y="141274"/>
            <a:ext cx="2245360"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Review-I</a:t>
            </a:r>
            <a:endParaRPr lang="en-US" sz="2000" i="1"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3" y="2965411"/>
            <a:ext cx="2432050" cy="818907"/>
          </a:xfrm>
          <a:prstGeom prst="roundRect">
            <a:avLst>
              <a:gd name="adj" fmla="val 16667"/>
            </a:avLst>
          </a:prstGeom>
          <a:solidFill>
            <a:srgbClr val="FFC000"/>
          </a:solidFill>
          <a:ln w="25400" cap="flat" cmpd="sng">
            <a:solidFill>
              <a:schemeClr val="accent2">
                <a:lumMod val="500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2025-26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287933" y="2965412"/>
            <a:ext cx="2770314" cy="818907"/>
          </a:xfrm>
          <a:prstGeom prst="roundRect">
            <a:avLst>
              <a:gd name="adj" fmla="val 16667"/>
            </a:avLst>
          </a:prstGeom>
          <a:solidFill>
            <a:schemeClr val="accent1">
              <a:lumMod val="75000"/>
            </a:schemeClr>
          </a:solidFill>
          <a:ln w="25400" cap="flat" cmpd="sng">
            <a:solidFill>
              <a:schemeClr val="accent2">
                <a:lumMod val="50000"/>
              </a:schemeClr>
            </a:solidFill>
            <a:prstDash val="solid"/>
            <a:round/>
            <a:headEnd type="none" w="sm" len="sm"/>
            <a:tailEnd type="none" w="sm" len="sm"/>
          </a:ln>
        </p:spPr>
        <p:txBody>
          <a:bodyPr spcFirstLastPara="1" wrap="square" lIns="91425" tIns="45700" rIns="91425" bIns="45700" anchor="ctr" anchorCtr="0">
            <a:noAutofit/>
          </a:bodyPr>
          <a:lstStyle/>
          <a:p>
            <a:pPr lvl="0" algn="ctr">
              <a:buSzPts val="3600"/>
            </a:pPr>
            <a:r>
              <a:rPr lang="en-US" sz="1800" b="1" i="0" u="none" strike="noStrike" cap="none" dirty="0">
                <a:solidFill>
                  <a:schemeClr val="lt1"/>
                </a:solidFill>
                <a:latin typeface="Verdana"/>
                <a:ea typeface="Verdana"/>
                <a:cs typeface="Verdana"/>
                <a:sym typeface="Verdana"/>
              </a:rPr>
              <a:t>Capstone Project – </a:t>
            </a:r>
            <a:r>
              <a:rPr lang="en-US" sz="1800" b="1" dirty="0">
                <a:solidFill>
                  <a:schemeClr val="lt1"/>
                </a:solidFill>
                <a:latin typeface="Verdana"/>
                <a:ea typeface="Verdana"/>
                <a:cs typeface="Verdana"/>
                <a:sym typeface="Verdana"/>
              </a:rPr>
              <a:t>Introduction (PROJ2999)</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4290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1600438"/>
          </a:xfrm>
          <a:prstGeom prst="rect">
            <a:avLst/>
          </a:prstGeom>
          <a:noFill/>
        </p:spPr>
        <p:txBody>
          <a:bodyPr wrap="square" rtlCol="0">
            <a:spAutoFit/>
          </a:bodyPr>
          <a:lstStyle/>
          <a:p>
            <a:r>
              <a:rPr lang="en-US" dirty="0"/>
              <a:t>The main objective of this project is to simulate Vehicle-to-Vehicle (V2V) and Vehicle-to-Infrastructure (V2I) communication using 5G technology and to analyze the latency performance in different scenarios. The project aims to study how 5G enables reliable, high-speed, and ultra-low latency communication, which is essential for safety-critical applications such as collision avoidance, traffic management, and autonomous driving. The goal is to develop a simulation model that demonstrates how vehicles and infrastructure exchange data in real time, evaluate latency under varying network and traffic conditions, and highlight the advantages of 5G over previous wireless technologies. Through this work, the project provides insights into how 5G can enhance the efficiency, safety, and reliability of future intelligent transportation systems (ITS).</a:t>
            </a:r>
          </a:p>
        </p:txBody>
      </p:sp>
      <p:sp>
        <p:nvSpPr>
          <p:cNvPr id="34" name="TextBox 33">
            <a:extLst>
              <a:ext uri="{FF2B5EF4-FFF2-40B4-BE49-F238E27FC236}">
                <a16:creationId xmlns:a16="http://schemas.microsoft.com/office/drawing/2014/main" id="{4A9AEFFB-1A20-899A-F8E0-29DEDB267EF4}"/>
              </a:ext>
            </a:extLst>
          </p:cNvPr>
          <p:cNvSpPr txBox="1"/>
          <p:nvPr/>
        </p:nvSpPr>
        <p:spPr>
          <a:xfrm>
            <a:off x="1014942" y="3860498"/>
            <a:ext cx="9576021" cy="2246769"/>
          </a:xfrm>
          <a:prstGeom prst="rect">
            <a:avLst/>
          </a:prstGeom>
          <a:noFill/>
        </p:spPr>
        <p:txBody>
          <a:bodyPr wrap="square" rtlCol="0">
            <a:spAutoFit/>
          </a:bodyPr>
          <a:lstStyle/>
          <a:p>
            <a:r>
              <a:rPr lang="en-IN" dirty="0">
                <a:latin typeface="Verdana" panose="020B0604030504040204" pitchFamily="34" charset="0"/>
                <a:ea typeface="Verdana" panose="020B0604030504040204" pitchFamily="34" charset="0"/>
              </a:rPr>
              <a:t>Main Goals </a:t>
            </a:r>
          </a:p>
          <a:p>
            <a:pPr marL="285750" indent="-285750">
              <a:buFont typeface="Arial" panose="020B0604020202020204" pitchFamily="34" charset="0"/>
              <a:buChar char="•"/>
            </a:pPr>
            <a:r>
              <a:rPr lang="en-US" dirty="0"/>
              <a:t>Simulate V2V and V2I communication using 5G.</a:t>
            </a:r>
          </a:p>
          <a:p>
            <a:pPr marL="285750" indent="-285750">
              <a:buFont typeface="Arial" panose="020B0604020202020204" pitchFamily="34" charset="0"/>
              <a:buChar char="•"/>
            </a:pPr>
            <a:r>
              <a:rPr lang="en-US" dirty="0"/>
              <a:t>Analyze latency in different traffic conditions.</a:t>
            </a:r>
          </a:p>
          <a:p>
            <a:pPr marL="285750" indent="-285750">
              <a:buFont typeface="Arial" panose="020B0604020202020204" pitchFamily="34" charset="0"/>
              <a:buChar char="•"/>
            </a:pPr>
            <a:r>
              <a:rPr lang="en-US" dirty="0"/>
              <a:t>Demonstrate real-time data exchange for safety.</a:t>
            </a:r>
          </a:p>
          <a:p>
            <a:pPr marL="285750" indent="-285750">
              <a:buFont typeface="Arial" panose="020B0604020202020204" pitchFamily="34" charset="0"/>
              <a:buChar char="•"/>
            </a:pPr>
            <a:r>
              <a:rPr lang="en-US" dirty="0"/>
              <a:t>Compare 5G with older communication technologies.</a:t>
            </a:r>
          </a:p>
          <a:p>
            <a:r>
              <a:rPr lang="en-IN" dirty="0">
                <a:latin typeface="Verdana" panose="020B0604030504040204" pitchFamily="34" charset="0"/>
                <a:ea typeface="Verdana" panose="020B0604030504040204" pitchFamily="34" charset="0"/>
              </a:rPr>
              <a:t>Additional Goals </a:t>
            </a:r>
          </a:p>
          <a:p>
            <a:pPr marL="285750" indent="-285750">
              <a:buFont typeface="Arial" panose="020B0604020202020204" pitchFamily="34" charset="0"/>
              <a:buChar char="•"/>
            </a:pPr>
            <a:r>
              <a:rPr lang="en-IN" dirty="0"/>
              <a:t>Provide insights for autonomous vehicle applications.</a:t>
            </a:r>
          </a:p>
          <a:p>
            <a:pPr marL="285750" indent="-285750">
              <a:buFont typeface="Arial" panose="020B0604020202020204" pitchFamily="34" charset="0"/>
              <a:buChar char="•"/>
            </a:pPr>
            <a:r>
              <a:rPr lang="en-US" dirty="0"/>
              <a:t>Study reliability and efficiency of 5G networks.</a:t>
            </a:r>
          </a:p>
          <a:p>
            <a:pPr marL="285750" indent="-285750">
              <a:buFont typeface="Arial" panose="020B0604020202020204" pitchFamily="34" charset="0"/>
              <a:buChar char="•"/>
            </a:pPr>
            <a:r>
              <a:rPr lang="en-IN" dirty="0"/>
              <a:t>Suggest improvements for future smart mobility solutions.</a:t>
            </a:r>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432619" y="1131631"/>
            <a:ext cx="11326761" cy="5553745"/>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dirty="0">
                <a:latin typeface="Verdana" panose="020B0604030504040204" pitchFamily="34" charset="0"/>
                <a:ea typeface="Verdana" panose="020B0604030504040204" pitchFamily="34" charset="0"/>
              </a:rPr>
              <a:t>                                            Gant Chart  - Milestones and Activities </a:t>
            </a:r>
          </a:p>
          <a:p>
            <a:pPr lvl="0"/>
            <a:r>
              <a:rPr lang="en-IN" sz="1600" b="1" dirty="0">
                <a:latin typeface="Verdana" panose="020B0604030504040204" pitchFamily="34" charset="0"/>
                <a:ea typeface="Verdana" panose="020B0604030504040204" pitchFamily="34" charset="0"/>
              </a:rPr>
              <a:t>high-level phases(ordered):</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1. Project setup &amp; scenario definition</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2.Vehicle model initialization &amp; mobility simulation</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3.5G communication system configuration (baseline)</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4.Baseline V2V message exchange (conventional RF)</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5.5G-enabled V2V simulation</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6.Sensor fusion and radar integration</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7.Evaluation &amp; results analysis</a:t>
            </a:r>
          </a:p>
          <a:p>
            <a:pPr lvl="0"/>
            <a:endParaRPr lang="en-IN" sz="1600" dirty="0">
              <a:latin typeface="Verdana" panose="020B0604030504040204" pitchFamily="34" charset="0"/>
              <a:ea typeface="Verdana" panose="020B0604030504040204" pitchFamily="34" charset="0"/>
            </a:endParaRPr>
          </a:p>
          <a:p>
            <a:pPr lvl="0"/>
            <a:r>
              <a:rPr lang="en-IN" sz="1600" dirty="0">
                <a:latin typeface="Verdana" panose="020B0604030504040204" pitchFamily="34" charset="0"/>
                <a:ea typeface="Verdana" panose="020B0604030504040204" pitchFamily="34" charset="0"/>
              </a:rPr>
              <a:t>8.Final deliverables, documentation &amp; demo</a:t>
            </a: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 (Clearly mention milestone for objectives under each reviews)</a:t>
            </a:r>
            <a:endParaRPr dirty="0"/>
          </a:p>
        </p:txBody>
      </p:sp>
      <p:pic>
        <p:nvPicPr>
          <p:cNvPr id="10" name="Picture 9">
            <a:extLst>
              <a:ext uri="{FF2B5EF4-FFF2-40B4-BE49-F238E27FC236}">
                <a16:creationId xmlns:a16="http://schemas.microsoft.com/office/drawing/2014/main" id="{0E7127D9-EBB4-F5D2-6A25-BD9E0F92147D}"/>
              </a:ext>
            </a:extLst>
          </p:cNvPr>
          <p:cNvPicPr>
            <a:picLocks noChangeAspect="1"/>
          </p:cNvPicPr>
          <p:nvPr/>
        </p:nvPicPr>
        <p:blipFill>
          <a:blip r:embed="rId3"/>
          <a:stretch>
            <a:fillRect/>
          </a:stretch>
        </p:blipFill>
        <p:spPr>
          <a:xfrm>
            <a:off x="432618" y="1062805"/>
            <a:ext cx="11218607" cy="5120445"/>
          </a:xfrm>
          <a:prstGeom prst="rect">
            <a:avLst/>
          </a:prstGeom>
        </p:spPr>
      </p:pic>
    </p:spTree>
    <p:extLst>
      <p:ext uri="{BB962C8B-B14F-4D97-AF65-F5344CB8AC3E}">
        <p14:creationId xmlns:p14="http://schemas.microsoft.com/office/powerpoint/2010/main" val="33163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414337" y="263746"/>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198850" y="1000490"/>
            <a:ext cx="11431174" cy="6100397"/>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Publications </a:t>
            </a:r>
          </a:p>
          <a:p>
            <a:pPr marL="285750" lvl="0" indent="-285750">
              <a:buFont typeface="Arial" panose="020B0604020202020204" pitchFamily="34" charset="0"/>
              <a:buChar char="•"/>
            </a:pPr>
            <a:r>
              <a:rPr lang="en-US" b="1" dirty="0"/>
              <a:t>5G Vehicular Networks: A Survey</a:t>
            </a:r>
            <a:br>
              <a:rPr lang="en-US" dirty="0"/>
            </a:br>
            <a:r>
              <a:rPr lang="en-US" b="1" dirty="0"/>
              <a:t>Summary:</a:t>
            </a:r>
            <a:r>
              <a:rPr lang="en-US" dirty="0"/>
              <a:t> Provides a comprehensive overview of 5G-enabled vehicular communication, including V2V and V2I use cases, network architecture, and performance metrics like latency, reliability, and throughput.</a:t>
            </a:r>
          </a:p>
          <a:p>
            <a:pPr marL="285750" indent="-285750">
              <a:buFont typeface="Arial" panose="020B0604020202020204" pitchFamily="34" charset="0"/>
              <a:buChar char="•"/>
            </a:pPr>
            <a:r>
              <a:rPr lang="en-US" b="1" dirty="0"/>
              <a:t>Ultra-Reliable Low Latency Communications in 5G: Principles and Applications</a:t>
            </a:r>
            <a:br>
              <a:rPr lang="en-US" dirty="0"/>
            </a:br>
            <a:r>
              <a:rPr lang="en-US" b="1" dirty="0"/>
              <a:t>Summary:</a:t>
            </a:r>
            <a:r>
              <a:rPr lang="en-US" dirty="0"/>
              <a:t> Discusses the fundamental principles of URLLC (Ultra-Reliable Low Latency Communication) in 5G and its role in enabling real-time vehicular communication and safety-critical applications.</a:t>
            </a:r>
          </a:p>
          <a:p>
            <a:pPr marL="285750" lvl="0" indent="-285750">
              <a:buFont typeface="Arial" panose="020B0604020202020204" pitchFamily="34" charset="0"/>
              <a:buChar char="•"/>
            </a:pPr>
            <a:r>
              <a:rPr lang="en-US" b="1" dirty="0"/>
              <a:t>Latency Analysis of 5G-Based V2V and V2I Communication</a:t>
            </a:r>
            <a:br>
              <a:rPr lang="en-US" dirty="0"/>
            </a:br>
            <a:r>
              <a:rPr lang="en-US" b="1" dirty="0"/>
              <a:t>Summary:</a:t>
            </a:r>
            <a:r>
              <a:rPr lang="en-US" dirty="0"/>
              <a:t> Focuses on latency performance evaluation in vehicular scenarios, presenting simulation and analytical models to study end-to-end delays.</a:t>
            </a:r>
          </a:p>
          <a:p>
            <a:pPr marL="285750" lvl="0" indent="-285750">
              <a:buFont typeface="Arial" panose="020B0604020202020204" pitchFamily="34" charset="0"/>
              <a:buChar char="•"/>
            </a:pPr>
            <a:r>
              <a:rPr lang="en-US" b="1" dirty="0"/>
              <a:t>5G Technologies for Intelligent Transportation Systems</a:t>
            </a:r>
            <a:br>
              <a:rPr lang="en-US" dirty="0"/>
            </a:br>
            <a:r>
              <a:rPr lang="en-US" b="1" dirty="0"/>
              <a:t>Summary:</a:t>
            </a:r>
            <a:r>
              <a:rPr lang="en-US" dirty="0"/>
              <a:t> Reviews the role of 5G in ITS, highlighting its advantages for traffic management, autonomous vehicles, and enhanced safety through low-latency communication.</a:t>
            </a:r>
            <a:endParaRPr lang="en-IN"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Resources – Whitepaper| Application Notes |  Datasheet| Others</a:t>
            </a:r>
          </a:p>
          <a:p>
            <a:pPr marL="285750" lvl="0" indent="-285750">
              <a:buFont typeface="Arial" panose="020B0604020202020204" pitchFamily="34" charset="0"/>
              <a:buChar char="•"/>
            </a:pPr>
            <a:r>
              <a:rPr lang="en-US" b="1" dirty="0"/>
              <a:t>MathWorks Whitepaper on 5G Toolbox:</a:t>
            </a:r>
            <a:r>
              <a:rPr lang="en-US" dirty="0"/>
              <a:t> Explains how MATLAB can simulate 5G NR systems, including URLLC for V2X applications.</a:t>
            </a:r>
          </a:p>
          <a:p>
            <a:pPr marL="285750" lvl="0" indent="-285750">
              <a:buFont typeface="Arial" panose="020B0604020202020204" pitchFamily="34" charset="0"/>
              <a:buChar char="•"/>
            </a:pPr>
            <a:r>
              <a:rPr lang="en-US" b="1" dirty="0"/>
              <a:t>Qualcomm 5G Latency Analysis Whitepaper:</a:t>
            </a:r>
            <a:r>
              <a:rPr lang="en-US" dirty="0"/>
              <a:t> Provides insights into low-latency communication for vehicular safety systems.</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Existing Implementations – Products| Opensource| GitHub etc </a:t>
            </a:r>
          </a:p>
          <a:p>
            <a:pPr marL="285750" lvl="0" indent="-285750">
              <a:buFont typeface="Arial" panose="020B0604020202020204" pitchFamily="34" charset="0"/>
              <a:buChar char="•"/>
            </a:pPr>
            <a:r>
              <a:rPr lang="en-US" b="1" dirty="0"/>
              <a:t>MATLAB 5G Toolbox</a:t>
            </a:r>
            <a:r>
              <a:rPr lang="en-US" dirty="0"/>
              <a:t> – For designing and simulating 5G NR V2V and V2I communication.</a:t>
            </a:r>
            <a:endParaRPr lang="en-IN"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r>
              <a:rPr lang="en-US" b="1" dirty="0"/>
              <a:t>MATLAB Vehicle Dynamics </a:t>
            </a:r>
            <a:r>
              <a:rPr lang="en-US" b="1" dirty="0" err="1"/>
              <a:t>Blockset</a:t>
            </a:r>
            <a:r>
              <a:rPr lang="en-US" dirty="0"/>
              <a:t> – Models vehicle motion and mobility for V2X simulations.</a:t>
            </a:r>
            <a:endParaRPr lang="en-IN"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r>
              <a:rPr lang="en-US" b="1" dirty="0"/>
              <a:t>MATLAB Simulink</a:t>
            </a:r>
            <a:r>
              <a:rPr lang="en-US" dirty="0"/>
              <a:t> – For integrating vehicle models, 5G network, and latency analysis.</a:t>
            </a: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 </a:t>
            </a:r>
          </a:p>
        </p:txBody>
      </p:sp>
    </p:spTree>
    <p:extLst>
      <p:ext uri="{BB962C8B-B14F-4D97-AF65-F5344CB8AC3E}">
        <p14:creationId xmlns:p14="http://schemas.microsoft.com/office/powerpoint/2010/main" val="2538241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  </a:t>
            </a:r>
            <a:endParaRPr dirty="0"/>
          </a:p>
        </p:txBody>
      </p:sp>
      <p:sp>
        <p:nvSpPr>
          <p:cNvPr id="2" name="Google Shape;125;p3">
            <a:extLst>
              <a:ext uri="{FF2B5EF4-FFF2-40B4-BE49-F238E27FC236}">
                <a16:creationId xmlns:a16="http://schemas.microsoft.com/office/drawing/2014/main" id="{7B3FE64C-ED43-A052-11E8-812792B8FDDF}"/>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14" name="AutoShape 2" descr="Block diagram with beige background and original content from user screenshot.">
            <a:extLst>
              <a:ext uri="{FF2B5EF4-FFF2-40B4-BE49-F238E27FC236}">
                <a16:creationId xmlns:a16="http://schemas.microsoft.com/office/drawing/2014/main" id="{7F648131-F8E5-1E67-FD6C-79C501C4C68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6" name="Picture 15" descr="A diagram of a program&#10;&#10;AI-generated content may be incorrect.">
            <a:extLst>
              <a:ext uri="{FF2B5EF4-FFF2-40B4-BE49-F238E27FC236}">
                <a16:creationId xmlns:a16="http://schemas.microsoft.com/office/drawing/2014/main" id="{547AE195-40C5-1BB1-5633-C9E5D7009327}"/>
              </a:ext>
            </a:extLst>
          </p:cNvPr>
          <p:cNvPicPr>
            <a:picLocks noChangeAspect="1"/>
          </p:cNvPicPr>
          <p:nvPr/>
        </p:nvPicPr>
        <p:blipFill>
          <a:blip r:embed="rId2"/>
          <a:stretch>
            <a:fillRect/>
          </a:stretch>
        </p:blipFill>
        <p:spPr>
          <a:xfrm>
            <a:off x="1745351" y="636102"/>
            <a:ext cx="8937273" cy="5585796"/>
          </a:xfrm>
          <a:prstGeom prst="rect">
            <a:avLst/>
          </a:prstGeom>
        </p:spPr>
      </p:pic>
    </p:spTree>
    <p:extLst>
      <p:ext uri="{BB962C8B-B14F-4D97-AF65-F5344CB8AC3E}">
        <p14:creationId xmlns:p14="http://schemas.microsoft.com/office/powerpoint/2010/main" val="1869460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304799" y="26325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Use Cases</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260EAF32-7213-2CCB-4658-501C4BEA8CF4}"/>
              </a:ext>
            </a:extLst>
          </p:cNvPr>
          <p:cNvSpPr txBox="1"/>
          <p:nvPr/>
        </p:nvSpPr>
        <p:spPr>
          <a:xfrm flipH="1" flipV="1">
            <a:off x="6213987" y="6523857"/>
            <a:ext cx="1691147" cy="365125"/>
          </a:xfrm>
          <a:prstGeom prst="rect">
            <a:avLst/>
          </a:prstGeom>
          <a:noFill/>
          <a:ln>
            <a:noFill/>
          </a:ln>
        </p:spPr>
        <p:txBody>
          <a:bodyPr spcFirstLastPara="1" wrap="square" lIns="91425" tIns="45700" rIns="91425" bIns="45700" anchor="t" anchorCtr="0">
            <a:noAutofit/>
          </a:bodyPr>
          <a:lstStyle/>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1DFC5A03-8723-D0D0-00E3-3B2AA3C32CD5}"/>
              </a:ext>
            </a:extLst>
          </p:cNvPr>
          <p:cNvSpPr txBox="1"/>
          <p:nvPr/>
        </p:nvSpPr>
        <p:spPr>
          <a:xfrm>
            <a:off x="6145163" y="1064761"/>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endParaRPr lang="en-IN" dirty="0"/>
          </a:p>
        </p:txBody>
      </p:sp>
      <p:sp>
        <p:nvSpPr>
          <p:cNvPr id="6" name="TextBox 5">
            <a:extLst>
              <a:ext uri="{FF2B5EF4-FFF2-40B4-BE49-F238E27FC236}">
                <a16:creationId xmlns:a16="http://schemas.microsoft.com/office/drawing/2014/main" id="{083C7ABC-B335-9671-F78E-D1F814638489}"/>
              </a:ext>
            </a:extLst>
          </p:cNvPr>
          <p:cNvSpPr txBox="1"/>
          <p:nvPr/>
        </p:nvSpPr>
        <p:spPr>
          <a:xfrm>
            <a:off x="1002890" y="1228397"/>
            <a:ext cx="9382697" cy="4401205"/>
          </a:xfrm>
          <a:prstGeom prst="rect">
            <a:avLst/>
          </a:prstGeom>
          <a:noFill/>
        </p:spPr>
        <p:txBody>
          <a:bodyPr wrap="none" rtlCol="0">
            <a:spAutoFit/>
          </a:bodyPr>
          <a:lstStyle/>
          <a:p>
            <a:pPr lvl="0"/>
            <a:r>
              <a:rPr lang="en-IN" b="1" dirty="0">
                <a:latin typeface="Verdana" panose="020B0604030504040204" pitchFamily="34" charset="0"/>
                <a:ea typeface="Verdana" panose="020B0604030504040204" pitchFamily="34" charset="0"/>
              </a:rPr>
              <a:t>Use Cases</a:t>
            </a:r>
          </a:p>
          <a:p>
            <a:r>
              <a:rPr lang="en-IN" b="1" dirty="0"/>
              <a:t>TC-01: </a:t>
            </a:r>
          </a:p>
          <a:p>
            <a:r>
              <a:rPr lang="en-IN" b="1" dirty="0"/>
              <a:t>Simulation Setup</a:t>
            </a:r>
            <a:r>
              <a:rPr lang="en-IN" dirty="0"/>
              <a:t> → MATLAB 5G Toolbox loaded, network parameters initialized successfully.</a:t>
            </a:r>
          </a:p>
          <a:p>
            <a:r>
              <a:rPr lang="en-IN" b="1" dirty="0"/>
              <a:t>TC-02: </a:t>
            </a:r>
          </a:p>
          <a:p>
            <a:r>
              <a:rPr lang="en-IN" b="1" dirty="0"/>
              <a:t>Vehicle Mobility</a:t>
            </a:r>
            <a:r>
              <a:rPr lang="en-IN" dirty="0"/>
              <a:t> → Vehicle positions update correctly using MATLAB Vehicle Dynamics </a:t>
            </a:r>
            <a:r>
              <a:rPr lang="en-IN" dirty="0" err="1"/>
              <a:t>Blockset</a:t>
            </a:r>
            <a:r>
              <a:rPr lang="en-IN" dirty="0"/>
              <a:t>.</a:t>
            </a:r>
          </a:p>
          <a:p>
            <a:r>
              <a:rPr lang="en-IN" b="1" dirty="0"/>
              <a:t>TC-03: </a:t>
            </a:r>
          </a:p>
          <a:p>
            <a:r>
              <a:rPr lang="en-IN" b="1" dirty="0"/>
              <a:t>V2V Communication</a:t>
            </a:r>
            <a:r>
              <a:rPr lang="en-IN" dirty="0"/>
              <a:t> → MATLAB simulation shows messages transmitted between vehicles, packet loss &lt; 5%.</a:t>
            </a:r>
          </a:p>
          <a:p>
            <a:r>
              <a:rPr lang="en-IN" b="1" dirty="0"/>
              <a:t>TC-04: </a:t>
            </a:r>
          </a:p>
          <a:p>
            <a:r>
              <a:rPr lang="en-IN" b="1" dirty="0"/>
              <a:t>V2I Communication</a:t>
            </a:r>
            <a:r>
              <a:rPr lang="en-IN" dirty="0"/>
              <a:t> → Vehicles connected successfully to simulated infrastructure (RSU/base station) in MATLAB.</a:t>
            </a:r>
          </a:p>
          <a:p>
            <a:r>
              <a:rPr lang="en-IN" b="1" dirty="0"/>
              <a:t>TC-05: </a:t>
            </a:r>
          </a:p>
          <a:p>
            <a:r>
              <a:rPr lang="en-IN" b="1" dirty="0"/>
              <a:t>Latency Measurement</a:t>
            </a:r>
            <a:r>
              <a:rPr lang="en-IN" dirty="0"/>
              <a:t> → End-to-end latency calculated using MATLAB functions ≤ 10 </a:t>
            </a:r>
            <a:r>
              <a:rPr lang="en-IN" dirty="0" err="1"/>
              <a:t>ms</a:t>
            </a:r>
            <a:r>
              <a:rPr lang="en-IN" dirty="0"/>
              <a:t> for safety messages.</a:t>
            </a:r>
          </a:p>
          <a:p>
            <a:r>
              <a:rPr lang="en-IN" b="1" dirty="0"/>
              <a:t>TC-06: </a:t>
            </a:r>
          </a:p>
          <a:p>
            <a:r>
              <a:rPr lang="en-IN" b="1" dirty="0"/>
              <a:t>Throughput Calculation</a:t>
            </a:r>
            <a:r>
              <a:rPr lang="en-IN" dirty="0"/>
              <a:t> → MATLAB computes throughput ≥ 95% of configured 5G bandwidth.</a:t>
            </a:r>
          </a:p>
          <a:p>
            <a:r>
              <a:rPr lang="en-IN" b="1" dirty="0"/>
              <a:t>TC-07: </a:t>
            </a:r>
          </a:p>
          <a:p>
            <a:r>
              <a:rPr lang="en-IN" b="1" dirty="0"/>
              <a:t>Reliability Testing</a:t>
            </a:r>
            <a:r>
              <a:rPr lang="en-IN" dirty="0"/>
              <a:t> → MATLAB simulation shows packet delivery ratio ≥ 90% under different traffic densities.</a:t>
            </a:r>
          </a:p>
          <a:p>
            <a:r>
              <a:rPr lang="en-IN" b="1" dirty="0"/>
              <a:t>TC-08: </a:t>
            </a:r>
          </a:p>
          <a:p>
            <a:r>
              <a:rPr lang="en-IN" b="1" dirty="0"/>
              <a:t>Visualization</a:t>
            </a:r>
            <a:r>
              <a:rPr lang="en-IN" dirty="0"/>
              <a:t> → MATLAB plots display vehicle positions and communication links clearly.</a:t>
            </a:r>
          </a:p>
          <a:p>
            <a:pPr marL="285750" lvl="0" indent="-285750">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lvl="0" indent="-285750">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endParaRPr lang="en-IN" dirty="0"/>
          </a:p>
        </p:txBody>
      </p:sp>
    </p:spTree>
    <p:extLst>
      <p:ext uri="{BB962C8B-B14F-4D97-AF65-F5344CB8AC3E}">
        <p14:creationId xmlns:p14="http://schemas.microsoft.com/office/powerpoint/2010/main" val="1995428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12333-A005-FEA0-4811-C852E2C24B3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AD13B1-3AD5-5F48-5EA6-8283F4D732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2" name="TextBox 1">
            <a:extLst>
              <a:ext uri="{FF2B5EF4-FFF2-40B4-BE49-F238E27FC236}">
                <a16:creationId xmlns:a16="http://schemas.microsoft.com/office/drawing/2014/main" id="{FF32DA60-F7DE-05BF-D7EE-3DA6AAA52B65}"/>
              </a:ext>
            </a:extLst>
          </p:cNvPr>
          <p:cNvSpPr txBox="1"/>
          <p:nvPr/>
        </p:nvSpPr>
        <p:spPr>
          <a:xfrm>
            <a:off x="936532" y="1799303"/>
            <a:ext cx="8512267" cy="3539430"/>
          </a:xfrm>
          <a:prstGeom prst="rect">
            <a:avLst/>
          </a:prstGeom>
          <a:noFill/>
        </p:spPr>
        <p:txBody>
          <a:bodyPr wrap="none" rtlCol="0">
            <a:spAutoFit/>
          </a:bodyPr>
          <a:lstStyle/>
          <a:p>
            <a:pPr lvl="0"/>
            <a:r>
              <a:rPr lang="en-IN" b="1" dirty="0">
                <a:latin typeface="Verdana" panose="020B0604030504040204" pitchFamily="34" charset="0"/>
                <a:ea typeface="Verdana" panose="020B0604030504040204" pitchFamily="34" charset="0"/>
              </a:rPr>
              <a:t>Test Cases </a:t>
            </a:r>
          </a:p>
          <a:p>
            <a:r>
              <a:rPr lang="en-IN" b="1" dirty="0"/>
              <a:t>TC-01:</a:t>
            </a:r>
          </a:p>
          <a:p>
            <a:r>
              <a:rPr lang="en-IN" b="1" dirty="0"/>
              <a:t> Latency Metric</a:t>
            </a:r>
            <a:r>
              <a:rPr lang="en-IN" dirty="0"/>
              <a:t> → MATLAB calculates latency values correctly for all message types.</a:t>
            </a:r>
          </a:p>
          <a:p>
            <a:r>
              <a:rPr lang="en-IN" b="1" dirty="0"/>
              <a:t>TC-02: </a:t>
            </a:r>
          </a:p>
          <a:p>
            <a:r>
              <a:rPr lang="en-IN" b="1" dirty="0"/>
              <a:t>Throughput Metric</a:t>
            </a:r>
            <a:r>
              <a:rPr lang="en-IN" dirty="0"/>
              <a:t> → Throughput measured in MATLAB matches expected results.</a:t>
            </a:r>
          </a:p>
          <a:p>
            <a:r>
              <a:rPr lang="en-IN" b="1" dirty="0"/>
              <a:t>TC-03: </a:t>
            </a:r>
          </a:p>
          <a:p>
            <a:r>
              <a:rPr lang="en-IN" b="1" dirty="0"/>
              <a:t>Packet Delivery Ratio (PDR)</a:t>
            </a:r>
            <a:r>
              <a:rPr lang="en-IN" dirty="0"/>
              <a:t> → MATLAB simulation shows PDR ≥ 90% in all scenarios.</a:t>
            </a:r>
          </a:p>
          <a:p>
            <a:r>
              <a:rPr lang="en-IN" b="1" dirty="0"/>
              <a:t>TC-04: </a:t>
            </a:r>
          </a:p>
          <a:p>
            <a:r>
              <a:rPr lang="en-IN" b="1" dirty="0"/>
              <a:t>Jitter Measurement</a:t>
            </a:r>
            <a:r>
              <a:rPr lang="en-IN" dirty="0"/>
              <a:t> → MATLAB computes jitter values consistently across multiple runs.</a:t>
            </a:r>
          </a:p>
          <a:p>
            <a:r>
              <a:rPr lang="en-IN" b="1" dirty="0"/>
              <a:t>TC-05: </a:t>
            </a:r>
          </a:p>
          <a:p>
            <a:r>
              <a:rPr lang="en-IN" b="1" dirty="0"/>
              <a:t>Reliability Metric</a:t>
            </a:r>
            <a:r>
              <a:rPr lang="en-IN" dirty="0"/>
              <a:t> → MATLAB simulation maintains reliability for safety-critical messages.</a:t>
            </a:r>
          </a:p>
          <a:p>
            <a:r>
              <a:rPr lang="en-IN" b="1" dirty="0"/>
              <a:t>TC-06:</a:t>
            </a:r>
          </a:p>
          <a:p>
            <a:r>
              <a:rPr lang="en-IN" b="1" dirty="0"/>
              <a:t> Comparative Analysis</a:t>
            </a:r>
            <a:r>
              <a:rPr lang="en-IN" dirty="0"/>
              <a:t> → MATLAB results show 5G latency lower than LTE/DSRC for identical setups.</a:t>
            </a:r>
          </a:p>
          <a:p>
            <a:r>
              <a:rPr lang="en-IN" b="1" dirty="0"/>
              <a:t>TC-07: </a:t>
            </a:r>
          </a:p>
          <a:p>
            <a:r>
              <a:rPr lang="en-IN" b="1" dirty="0"/>
              <a:t>Scenario Variation</a:t>
            </a:r>
            <a:r>
              <a:rPr lang="en-IN" dirty="0"/>
              <a:t> → MATLAB metrics update correctly for urban, highway, and dense traffic scenarios.</a:t>
            </a:r>
          </a:p>
          <a:p>
            <a:endParaRPr lang="en-IN" dirty="0"/>
          </a:p>
        </p:txBody>
      </p:sp>
      <p:sp>
        <p:nvSpPr>
          <p:cNvPr id="5" name="TextBox 4">
            <a:extLst>
              <a:ext uri="{FF2B5EF4-FFF2-40B4-BE49-F238E27FC236}">
                <a16:creationId xmlns:a16="http://schemas.microsoft.com/office/drawing/2014/main" id="{A2D71D62-6345-F147-A531-E1F16CA67029}"/>
              </a:ext>
            </a:extLst>
          </p:cNvPr>
          <p:cNvSpPr txBox="1"/>
          <p:nvPr/>
        </p:nvSpPr>
        <p:spPr>
          <a:xfrm>
            <a:off x="4444180" y="645161"/>
            <a:ext cx="1326004" cy="461665"/>
          </a:xfrm>
          <a:prstGeom prst="rect">
            <a:avLst/>
          </a:prstGeom>
          <a:noFill/>
        </p:spPr>
        <p:txBody>
          <a:bodyPr wrap="none" rtlCol="0">
            <a:spAutoFit/>
          </a:bodyPr>
          <a:lstStyle/>
          <a:p>
            <a:r>
              <a:rPr lang="en-US" sz="2400" b="1" dirty="0">
                <a:latin typeface="Montserrat"/>
                <a:ea typeface="Montserrat"/>
                <a:cs typeface="Montserrat"/>
                <a:sym typeface="Montserrat"/>
              </a:rPr>
              <a:t>Testing</a:t>
            </a:r>
            <a:endParaRPr lang="en-IN" sz="2400" b="1" dirty="0"/>
          </a:p>
        </p:txBody>
      </p:sp>
    </p:spTree>
    <p:extLst>
      <p:ext uri="{BB962C8B-B14F-4D97-AF65-F5344CB8AC3E}">
        <p14:creationId xmlns:p14="http://schemas.microsoft.com/office/powerpoint/2010/main" val="1229190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763A9D-B703-133D-2893-4A4DD7FAA3B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pic>
        <p:nvPicPr>
          <p:cNvPr id="1026" name="Picture 2" descr="Connected Vehicles: V2V and V2I Road Weather and Traffic Communication Using  Cellular Technologies">
            <a:extLst>
              <a:ext uri="{FF2B5EF4-FFF2-40B4-BE49-F238E27FC236}">
                <a16:creationId xmlns:a16="http://schemas.microsoft.com/office/drawing/2014/main" id="{84354907-4AC3-548B-4FB2-EA8FAA11CF32}"/>
              </a:ext>
            </a:extLst>
          </p:cNvPr>
          <p:cNvPicPr>
            <a:picLocks noGrp="1" noChangeAspect="1" noChangeArrowheads="1"/>
          </p:cNvPicPr>
          <p:nvPr>
            <p:ph type="pic" idx="2"/>
          </p:nvPr>
        </p:nvPicPr>
        <p:blipFill>
          <a:blip r:embed="rId2">
            <a:extLst>
              <a:ext uri="{28A0092B-C50C-407E-A947-70E740481C1C}">
                <a14:useLocalDpi xmlns:a14="http://schemas.microsoft.com/office/drawing/2010/main" val="0"/>
              </a:ext>
            </a:extLst>
          </a:blip>
          <a:srcRect t="11266" b="11266"/>
          <a:stretch>
            <a:fillRect/>
          </a:stretch>
        </p:blipFill>
        <p:spPr bwMode="auto">
          <a:xfrm>
            <a:off x="491613" y="276532"/>
            <a:ext cx="11208773" cy="6304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6616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dirty="0">
                <a:solidFill>
                  <a:srgbClr val="007069"/>
                </a:solidFill>
                <a:latin typeface="Open Sans"/>
                <a:ea typeface="Open Sans"/>
                <a:cs typeface="Open Sans"/>
                <a:sym typeface="Open Sans"/>
              </a:rPr>
              <a:t>THANK </a:t>
            </a:r>
            <a:r>
              <a:rPr lang="en-US" sz="11500" b="1" i="0" u="none" strike="noStrike" cap="none" dirty="0">
                <a:solidFill>
                  <a:srgbClr val="A5A5A5"/>
                </a:solidFill>
                <a:latin typeface="Open Sans"/>
                <a:ea typeface="Open Sans"/>
                <a:cs typeface="Open Sans"/>
                <a:sym typeface="Open Sans"/>
              </a:rPr>
              <a:t>YOU</a:t>
            </a:r>
            <a:endParaRPr sz="1400" b="0" i="0" u="none" strike="noStrike" cap="none" dirty="0">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2641</TotalTime>
  <Words>853</Words>
  <Application>Microsoft Office PowerPoint</Application>
  <PresentationFormat>Widescreen</PresentationFormat>
  <Paragraphs>115</Paragraphs>
  <Slides>9</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Plus Jakarta Sans</vt:lpstr>
      <vt:lpstr>Open Sans</vt:lpstr>
      <vt:lpstr>Montserrat</vt:lpstr>
      <vt:lpstr>Poppins SemiBold</vt:lpstr>
      <vt:lpstr>Verdana</vt:lpstr>
      <vt:lpstr>Aharoni</vt:lpstr>
      <vt:lpstr>Montserrat Medium</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lastModifiedBy>shaik Masthan vali</cp:lastModifiedBy>
  <cp:revision>37</cp:revision>
  <dcterms:created xsi:type="dcterms:W3CDTF">2022-05-23T07:15:42Z</dcterms:created>
  <dcterms:modified xsi:type="dcterms:W3CDTF">2025-09-25T03:19:44Z</dcterms:modified>
</cp:coreProperties>
</file>